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sldIdLst>
    <p:sldId id="268" r:id="rId2"/>
    <p:sldId id="310" r:id="rId3"/>
    <p:sldId id="304" r:id="rId4"/>
    <p:sldId id="319" r:id="rId5"/>
    <p:sldId id="305" r:id="rId6"/>
    <p:sldId id="308" r:id="rId7"/>
    <p:sldId id="313" r:id="rId8"/>
    <p:sldId id="317" r:id="rId9"/>
    <p:sldId id="318" r:id="rId10"/>
    <p:sldId id="309" r:id="rId11"/>
    <p:sldId id="32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9900"/>
    <a:srgbClr val="0099FF"/>
    <a:srgbClr val="DDDDDD"/>
    <a:srgbClr val="C0C0C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89624" autoAdjust="0"/>
  </p:normalViewPr>
  <p:slideViewPr>
    <p:cSldViewPr>
      <p:cViewPr>
        <p:scale>
          <a:sx n="60" d="100"/>
          <a:sy n="60" d="100"/>
        </p:scale>
        <p:origin x="-22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26T12:30:39.968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March (Year 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IA  requests over 25,000 USD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dirty="0" smtClean="0">
              <a:solidFill>
                <a:schemeClr val="tx1"/>
              </a:solidFill>
            </a:rPr>
            <a:t>Preparatory assistance</a:t>
          </a: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Any time: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en-ZA" b="0" dirty="0" smtClean="0">
              <a:solidFill>
                <a:schemeClr val="tx1"/>
              </a:solidFill>
            </a:rPr>
            <a:t>Emergency IA requests</a:t>
          </a:r>
        </a:p>
        <a:p>
          <a:r>
            <a:rPr lang="en-ZA" b="0" dirty="0" smtClean="0">
              <a:solidFill>
                <a:schemeClr val="tx1"/>
              </a:solidFill>
            </a:rPr>
            <a:t>IA requests under 25,000 USD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under 25,000 USD and any emergency and  preparatory assistance requests</a:t>
          </a:r>
        </a:p>
        <a:p>
          <a:r>
            <a:rPr lang="en-ZA" dirty="0" smtClean="0">
              <a:solidFill>
                <a:schemeClr val="tx1"/>
              </a:solidFill>
            </a:rPr>
            <a:t>evaluated by Bureau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over 25,000 USD </a:t>
          </a:r>
          <a:r>
            <a:rPr lang="en-ZA" b="0" dirty="0" smtClean="0">
              <a:solidFill>
                <a:schemeClr val="tx1"/>
              </a:solidFill>
            </a:rPr>
            <a:t>examined by Consultative Body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67940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31536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Y="117733" custLinFactX="-55657" custLinFactNeighborX="-100000" custLinFactNeighborY="5648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LinFactX="-159292" custLinFactNeighborX="-200000" custLinFactNeighborY="-750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144918A-2A70-4A5B-AC2B-A02123C50822}" type="presOf" srcId="{7BEC40E9-C124-49CB-A674-78269BBDEA37}" destId="{C07F7C3C-E931-4E8B-B8D8-BA7B7BC8E5AA}" srcOrd="0" destOrd="0" presId="urn:microsoft.com/office/officeart/2005/8/layout/hProcess9"/>
    <dgm:cxn modelId="{18F3F401-A253-4228-8212-85A4D7AA2B44}" type="presOf" srcId="{2E796318-53A7-408F-88A2-936F08B1E333}" destId="{B6D16306-B09C-420E-A24C-5FABF0230D2A}" srcOrd="0" destOrd="0" presId="urn:microsoft.com/office/officeart/2005/8/layout/hProcess9"/>
    <dgm:cxn modelId="{89CE7D97-CBB2-4E1F-9D7B-38460F1BFC43}" type="presOf" srcId="{86734FE9-1EA8-4082-A0ED-D525929EC91C}" destId="{04D6F2D0-9BB0-4BB4-B167-9B4C97C24BBA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A4FC0E23-CD20-4B09-9B52-EB482A83BED9}" type="presOf" srcId="{321609E7-98CD-4D6A-9111-8943876A2583}" destId="{CD2A0C35-C48E-4583-B2D6-B14569739961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035EEB2B-5509-40D1-BAF7-C743EAA5DD94}" type="presOf" srcId="{B941D099-1633-498D-9EE7-CD59D5130D8C}" destId="{C6606B03-7DDD-46FB-A54F-1909C90CCC09}" srcOrd="0" destOrd="0" presId="urn:microsoft.com/office/officeart/2005/8/layout/hProcess9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4B47782B-C170-4C4F-B688-6B9194A37FAF}" type="presParOf" srcId="{C6606B03-7DDD-46FB-A54F-1909C90CCC09}" destId="{662911A4-71D6-4144-8C5C-A38BFC92E47D}" srcOrd="0" destOrd="0" presId="urn:microsoft.com/office/officeart/2005/8/layout/hProcess9"/>
    <dgm:cxn modelId="{8D1F871D-E390-4B29-AFCA-FF5D106686FF}" type="presParOf" srcId="{C6606B03-7DDD-46FB-A54F-1909C90CCC09}" destId="{93958B13-28E3-4F34-991F-8D543BA9B6ED}" srcOrd="1" destOrd="0" presId="urn:microsoft.com/office/officeart/2005/8/layout/hProcess9"/>
    <dgm:cxn modelId="{57716994-0774-4A5B-B531-5E068EC94931}" type="presParOf" srcId="{93958B13-28E3-4F34-991F-8D543BA9B6ED}" destId="{B6D16306-B09C-420E-A24C-5FABF0230D2A}" srcOrd="0" destOrd="0" presId="urn:microsoft.com/office/officeart/2005/8/layout/hProcess9"/>
    <dgm:cxn modelId="{F557ABD9-AC3E-4A43-9D03-F92463E4CCED}" type="presParOf" srcId="{93958B13-28E3-4F34-991F-8D543BA9B6ED}" destId="{323EEEFE-4B01-4AFD-B18A-8902802AD8FA}" srcOrd="1" destOrd="0" presId="urn:microsoft.com/office/officeart/2005/8/layout/hProcess9"/>
    <dgm:cxn modelId="{5C7CC26E-40A8-4370-BAA1-08618292EEC3}" type="presParOf" srcId="{93958B13-28E3-4F34-991F-8D543BA9B6ED}" destId="{C07F7C3C-E931-4E8B-B8D8-BA7B7BC8E5AA}" srcOrd="2" destOrd="0" presId="urn:microsoft.com/office/officeart/2005/8/layout/hProcess9"/>
    <dgm:cxn modelId="{18510FE4-69D0-460C-9816-EFB8693A81E0}" type="presParOf" srcId="{93958B13-28E3-4F34-991F-8D543BA9B6ED}" destId="{52E247B6-7989-41CA-AF58-D387A915379B}" srcOrd="3" destOrd="0" presId="urn:microsoft.com/office/officeart/2005/8/layout/hProcess9"/>
    <dgm:cxn modelId="{9C350A64-DEEC-470F-AD9F-3B195AA857CE}" type="presParOf" srcId="{93958B13-28E3-4F34-991F-8D543BA9B6ED}" destId="{04D6F2D0-9BB0-4BB4-B167-9B4C97C24BBA}" srcOrd="4" destOrd="0" presId="urn:microsoft.com/office/officeart/2005/8/layout/hProcess9"/>
    <dgm:cxn modelId="{3A3AFBCF-A597-4055-B583-FD8DAE44262D}" type="presParOf" srcId="{93958B13-28E3-4F34-991F-8D543BA9B6ED}" destId="{DD1B22D4-5864-4658-A5FD-879468D7A331}" srcOrd="5" destOrd="0" presId="urn:microsoft.com/office/officeart/2005/8/layout/hProcess9"/>
    <dgm:cxn modelId="{9D5D3F5F-4E3D-4ADF-B308-5ACBDCC5CF9E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1738544" y="0"/>
          <a:ext cx="4752511" cy="3962400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10344" y="0"/>
          <a:ext cx="1981051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31 March (Year 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kern="1200" dirty="0" smtClean="0">
              <a:solidFill>
                <a:schemeClr val="tx1"/>
              </a:solidFill>
            </a:rPr>
            <a:t>IA  requests over 25,000 USD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Preparatory assistance</a:t>
          </a:r>
        </a:p>
      </dsp:txBody>
      <dsp:txXfrm>
        <a:off x="10344" y="0"/>
        <a:ext cx="1981051" cy="1871441"/>
      </dsp:txXfrm>
    </dsp:sp>
    <dsp:sp modelId="{C07F7C3C-E931-4E8B-B8D8-BA7B7BC8E5AA}">
      <dsp:nvSpPr>
        <dsp:cNvPr id="0" name=""/>
        <dsp:cNvSpPr/>
      </dsp:nvSpPr>
      <dsp:spPr>
        <a:xfrm>
          <a:off x="10339" y="1877607"/>
          <a:ext cx="1981051" cy="208479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Any time: </a:t>
          </a:r>
          <a:endParaRPr lang="en-ZA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0" kern="1200" dirty="0" smtClean="0">
              <a:solidFill>
                <a:schemeClr val="tx1"/>
              </a:solidFill>
            </a:rPr>
            <a:t>Emergency IA requests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0" kern="1200" dirty="0" smtClean="0">
              <a:solidFill>
                <a:schemeClr val="tx1"/>
              </a:solidFill>
            </a:rPr>
            <a:t>IA requests under 25,000 USD</a:t>
          </a:r>
          <a:endParaRPr lang="en-ZA" sz="1400" b="0" kern="1200" dirty="0">
            <a:solidFill>
              <a:schemeClr val="tx1"/>
            </a:solidFill>
          </a:endParaRPr>
        </a:p>
      </dsp:txBody>
      <dsp:txXfrm>
        <a:off x="10339" y="1877607"/>
        <a:ext cx="1981051" cy="2084792"/>
      </dsp:txXfrm>
    </dsp:sp>
    <dsp:sp modelId="{04D6F2D0-9BB0-4BB4-B167-9B4C97C24BBA}">
      <dsp:nvSpPr>
        <dsp:cNvPr id="0" name=""/>
        <dsp:cNvSpPr/>
      </dsp:nvSpPr>
      <dsp:spPr>
        <a:xfrm>
          <a:off x="2962680" y="1943470"/>
          <a:ext cx="1981051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Requests under 25,000 USD and any emergency and  preparatory assistance requests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evaluated by Bureau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2962680" y="1943470"/>
        <a:ext cx="1981051" cy="1866020"/>
      </dsp:txXfrm>
    </dsp:sp>
    <dsp:sp modelId="{CD2A0C35-C48E-4583-B2D6-B14569739961}">
      <dsp:nvSpPr>
        <dsp:cNvPr id="0" name=""/>
        <dsp:cNvSpPr/>
      </dsp:nvSpPr>
      <dsp:spPr>
        <a:xfrm>
          <a:off x="2890668" y="0"/>
          <a:ext cx="1981051" cy="15849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Requests over 25,000 USD </a:t>
          </a:r>
          <a:r>
            <a:rPr lang="en-ZA" sz="1400" b="0" kern="1200" dirty="0" smtClean="0">
              <a:solidFill>
                <a:schemeClr val="tx1"/>
              </a:solidFill>
            </a:rPr>
            <a:t>examined by Consultative Body</a:t>
          </a:r>
          <a:endParaRPr lang="en-ZA" sz="1400" b="0" kern="1200" dirty="0">
            <a:solidFill>
              <a:schemeClr val="tx1"/>
            </a:solidFill>
          </a:endParaRPr>
        </a:p>
      </dsp:txBody>
      <dsp:txXfrm>
        <a:off x="2890668" y="0"/>
        <a:ext cx="1981051" cy="15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44FD4B-EA8F-4C03-88B5-8CC3199E7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ED0A6-C2BF-4574-803C-EC0283ABA0B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4FD4B-EA8F-4C03-88B5-8CC3199E7B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50105-3346-4409-8799-5B0BD92A0F3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1FD9-1F57-4866-A132-34D1F9D013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1A35A-E60F-48AF-BDED-0444285A9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7B72D-DE52-4C38-95CE-5210C1448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1754B-C724-4E62-8D21-3408491AD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704B5-944E-473E-9304-9D2D308F1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FAD4-ADB7-4B95-BF65-B9B639AAB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F638-128D-4155-B7F7-9F26A7C7C2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5EA6D-5548-4D48-8D73-8DB691D55F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0901F-2FD5-48A7-8449-3A6D8F30E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4F2C-37DD-4E55-9242-A1A4E6F4E9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45912-98A3-40A1-8918-469606E4A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C4CB14-EE1C-4749-A785-53B5849F5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4365625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Intangible Cultural Heritage Section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29058" y="857232"/>
            <a:ext cx="43577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International assistance for ICH safeguarding</a:t>
            </a:r>
          </a:p>
          <a:p>
            <a:endParaRPr lang="en-ZA" sz="3200" b="1" dirty="0" smtClean="0"/>
          </a:p>
          <a:p>
            <a:r>
              <a:rPr lang="en-ZA" sz="2400" b="1" dirty="0" smtClean="0"/>
              <a:t>NOM PPT 5.5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14245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Evaluation criteria include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346325"/>
            <a:ext cx="4690864" cy="41070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ZA" sz="2400" b="1" dirty="0" smtClean="0"/>
              <a:t>OD 12</a:t>
            </a:r>
          </a:p>
          <a:p>
            <a:r>
              <a:rPr lang="en-ZA" dirty="0" smtClean="0"/>
              <a:t>Community participation</a:t>
            </a:r>
          </a:p>
          <a:p>
            <a:r>
              <a:rPr lang="en-US" dirty="0" smtClean="0"/>
              <a:t>Well conceived and feasible</a:t>
            </a:r>
          </a:p>
          <a:p>
            <a:r>
              <a:rPr lang="en-US" dirty="0" smtClean="0"/>
              <a:t>Lasting effects</a:t>
            </a:r>
          </a:p>
          <a:p>
            <a:r>
              <a:rPr lang="en-US" dirty="0" smtClean="0"/>
              <a:t>Capacity building.</a:t>
            </a:r>
          </a:p>
          <a:p>
            <a:r>
              <a:rPr lang="en-US" dirty="0" smtClean="0"/>
              <a:t>Beneficiary State Party shares the cost as far as possible</a:t>
            </a:r>
            <a:endParaRPr lang="en-ZA" dirty="0" smtClean="0"/>
          </a:p>
          <a:p>
            <a:endParaRPr lang="en-ZA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07044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Priority for 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2346325"/>
            <a:ext cx="5616624" cy="4154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OD 10</a:t>
            </a:r>
          </a:p>
          <a:p>
            <a:r>
              <a:rPr lang="en-ZA" dirty="0" smtClean="0"/>
              <a:t>Developing states</a:t>
            </a:r>
          </a:p>
          <a:p>
            <a:r>
              <a:rPr lang="en-US" dirty="0" smtClean="0"/>
              <a:t>Cross-border heritage</a:t>
            </a:r>
          </a:p>
          <a:p>
            <a:r>
              <a:rPr lang="en-US" dirty="0" smtClean="0"/>
              <a:t>International cooperation</a:t>
            </a:r>
          </a:p>
          <a:p>
            <a:r>
              <a:rPr lang="en-US" dirty="0" smtClean="0"/>
              <a:t>Projects with multiplier effects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Equitable geographical distribution of funded projects also is a consideration</a:t>
            </a:r>
          </a:p>
          <a:p>
            <a:endParaRPr lang="en-ZA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08583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In this presentation…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571744"/>
            <a:ext cx="4330824" cy="3286148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The ICH Fund</a:t>
            </a:r>
          </a:p>
          <a:p>
            <a:r>
              <a:rPr lang="en-ZA" dirty="0" smtClean="0"/>
              <a:t>Aims of international assistance</a:t>
            </a:r>
          </a:p>
          <a:p>
            <a:r>
              <a:rPr lang="en-ZA" dirty="0" smtClean="0"/>
              <a:t>Examples of funded projects</a:t>
            </a:r>
          </a:p>
          <a:p>
            <a:r>
              <a:rPr lang="en-ZA" dirty="0" smtClean="0"/>
              <a:t>How to apply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001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The ICH Fund’s sources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419872" y="2708920"/>
            <a:ext cx="5472608" cy="3791893"/>
          </a:xfrm>
        </p:spPr>
        <p:txBody>
          <a:bodyPr>
            <a:normAutofit lnSpcReduction="10000"/>
          </a:bodyPr>
          <a:lstStyle/>
          <a:p>
            <a:pPr lvl="0"/>
            <a:r>
              <a:rPr lang="en-ZA" dirty="0" smtClean="0"/>
              <a:t>Contributions of States Parties</a:t>
            </a:r>
          </a:p>
          <a:p>
            <a:pPr lvl="0"/>
            <a:endParaRPr lang="en-ZA" dirty="0" smtClean="0"/>
          </a:p>
          <a:p>
            <a:pPr lvl="0"/>
            <a:r>
              <a:rPr lang="en-ZA" dirty="0" smtClean="0"/>
              <a:t>Voluntary supplementary contributions </a:t>
            </a:r>
          </a:p>
          <a:p>
            <a:pPr lvl="0">
              <a:buNone/>
            </a:pPr>
            <a:endParaRPr lang="en-ZA" dirty="0" smtClean="0"/>
          </a:p>
          <a:p>
            <a:pPr lvl="0"/>
            <a:r>
              <a:rPr lang="en-ZA" smtClean="0"/>
              <a:t>Other contributions</a:t>
            </a:r>
            <a:endParaRPr lang="en-ZA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Aims of International Assistance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283968" y="2346324"/>
            <a:ext cx="4402832" cy="417901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Safeguarding of elements on the Urgent Safeguarding List</a:t>
            </a:r>
          </a:p>
          <a:p>
            <a:pPr lvl="0"/>
            <a:endParaRPr lang="en-ZA" sz="2400" dirty="0" smtClean="0"/>
          </a:p>
          <a:p>
            <a:pPr lvl="0"/>
            <a:r>
              <a:rPr lang="en-US" sz="2400" dirty="0" smtClean="0"/>
              <a:t>Preparation of inventories</a:t>
            </a:r>
            <a:endParaRPr lang="en-ZA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ICH safeguarding projects</a:t>
            </a:r>
            <a:endParaRPr lang="en-ZA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Other activities including preparatory assistance and capacity building</a:t>
            </a:r>
            <a:endParaRPr lang="en-ZA" sz="22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Funding available for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843808" y="3140968"/>
            <a:ext cx="4114800" cy="18027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ZA" sz="2400" dirty="0" smtClean="0"/>
              <a:t>Programmes, activities, infrastructure and measures aimed at safeguarding in the widest sense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/>
          </a:bodyPr>
          <a:lstStyle/>
          <a:p>
            <a:pPr algn="r"/>
            <a:r>
              <a:rPr lang="en-ZA" sz="3200" b="1" dirty="0" smtClean="0"/>
              <a:t>Safeguarding traditional Somali performing arts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635896" y="2348880"/>
            <a:ext cx="5061248" cy="403244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ZA" dirty="0" smtClean="0"/>
              <a:t>the identification of performing arts of Somali-speaking communities in North-East Kenya; </a:t>
            </a:r>
          </a:p>
          <a:p>
            <a:pPr lvl="1">
              <a:buFont typeface="Arial" pitchFamily="34" charset="0"/>
              <a:buChar char="•"/>
            </a:pPr>
            <a:r>
              <a:rPr lang="en-ZA" dirty="0" smtClean="0"/>
              <a:t>draft inventory of those traditions</a:t>
            </a:r>
          </a:p>
          <a:p>
            <a:pPr lvl="1">
              <a:buFont typeface="Arial" pitchFamily="34" charset="0"/>
              <a:buChar char="•"/>
            </a:pPr>
            <a:r>
              <a:rPr lang="en-ZA" dirty="0" smtClean="0"/>
              <a:t>acquisition of existing audiovisual materials.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1880" y="548680"/>
            <a:ext cx="5122912" cy="1512168"/>
          </a:xfrm>
        </p:spPr>
        <p:txBody>
          <a:bodyPr>
            <a:noAutofit/>
          </a:bodyPr>
          <a:lstStyle/>
          <a:p>
            <a:pPr algn="r"/>
            <a:r>
              <a:rPr lang="en-ZA" sz="4000" b="1" dirty="0" smtClean="0"/>
              <a:t>Three requests approved by Committee (2009)</a:t>
            </a:r>
            <a:endParaRPr lang="en-ZA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1680" y="2564904"/>
            <a:ext cx="6995120" cy="3816424"/>
          </a:xfrm>
        </p:spPr>
        <p:txBody>
          <a:bodyPr/>
          <a:lstStyle/>
          <a:p>
            <a:pPr lvl="0"/>
            <a:r>
              <a:rPr lang="en-GB" sz="2400" dirty="0" smtClean="0"/>
              <a:t>Kenya, ‘Tradition and Practices Associated to the </a:t>
            </a:r>
            <a:r>
              <a:rPr lang="en-GB" sz="2400" dirty="0" err="1" smtClean="0"/>
              <a:t>Kayas</a:t>
            </a:r>
            <a:r>
              <a:rPr lang="en-GB" sz="2400" dirty="0" smtClean="0"/>
              <a:t> in the Sacred Forest of the </a:t>
            </a:r>
            <a:r>
              <a:rPr lang="en-GB" sz="2400" dirty="0" err="1" smtClean="0"/>
              <a:t>Mijikenda</a:t>
            </a:r>
            <a:r>
              <a:rPr lang="en-GB" sz="2400" dirty="0" smtClean="0"/>
              <a:t>’, US$126,580; </a:t>
            </a:r>
          </a:p>
          <a:p>
            <a:pPr lvl="0"/>
            <a:r>
              <a:rPr lang="en-GB" sz="2400" dirty="0" smtClean="0"/>
              <a:t>Mauritius, ‘Documentation and Inventory of ICH in the Republic of Mauritius’, US$52,461; </a:t>
            </a:r>
          </a:p>
          <a:p>
            <a:pPr lvl="0"/>
            <a:r>
              <a:rPr lang="en-GB" sz="2400" dirty="0" smtClean="0"/>
              <a:t>Mauritius, ‘Inventory of ICH elements pertaining to the indenture experience in the Republic of Mauritius’, US$33,007. </a:t>
            </a:r>
            <a:endParaRPr lang="fr-F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95936" y="404664"/>
            <a:ext cx="4690864" cy="12192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Making an application: forms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2636912"/>
            <a:ext cx="2376264" cy="42210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smtClean="0"/>
              <a:t>Form ICH 04</a:t>
            </a:r>
          </a:p>
          <a:p>
            <a:endParaRPr lang="en-ZA" dirty="0" smtClean="0"/>
          </a:p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Form ICH 05</a:t>
            </a:r>
          </a:p>
          <a:p>
            <a:endParaRPr lang="en-ZA" dirty="0" smtClean="0"/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Form ICH-06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91880" y="2420888"/>
            <a:ext cx="5216256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smtClean="0"/>
              <a:t>Projects for safeguarding ICH </a:t>
            </a:r>
          </a:p>
          <a:p>
            <a:pPr lvl="1"/>
            <a:r>
              <a:rPr lang="en-GB" dirty="0" smtClean="0"/>
              <a:t>under US$ 25,000</a:t>
            </a:r>
            <a:endParaRPr lang="en-ZA" dirty="0" smtClean="0"/>
          </a:p>
          <a:p>
            <a:pPr lvl="1"/>
            <a:r>
              <a:rPr lang="en-GB" dirty="0" smtClean="0"/>
              <a:t>over US$ 25,000</a:t>
            </a:r>
            <a:endParaRPr lang="en-ZA" dirty="0" smtClean="0"/>
          </a:p>
          <a:p>
            <a:pPr lvl="1"/>
            <a:r>
              <a:rPr lang="en-GB" dirty="0" smtClean="0"/>
              <a:t>emergency assistance</a:t>
            </a:r>
            <a:br>
              <a:rPr lang="en-GB" dirty="0" smtClean="0"/>
            </a:br>
            <a:endParaRPr lang="en-ZA" dirty="0" smtClean="0"/>
          </a:p>
          <a:p>
            <a:pPr>
              <a:buNone/>
            </a:pPr>
            <a:r>
              <a:rPr lang="en-ZA" dirty="0" smtClean="0"/>
              <a:t>USL preparatory assistance</a:t>
            </a:r>
          </a:p>
          <a:p>
            <a:endParaRPr lang="en-ZA" dirty="0" smtClean="0"/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Article 18 preparatory assistance </a:t>
            </a:r>
            <a:endParaRPr lang="en-ZA" dirty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60232" y="4293096"/>
            <a:ext cx="2088232" cy="16561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ounded Rectangle 21"/>
          <p:cNvSpPr/>
          <p:nvPr/>
        </p:nvSpPr>
        <p:spPr>
          <a:xfrm>
            <a:off x="6588224" y="2276872"/>
            <a:ext cx="2160240" cy="13681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61712" cy="121446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Making an application: timetable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>
            <a:off x="2339752" y="4725144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ight Arrow 14"/>
          <p:cNvSpPr/>
          <p:nvPr/>
        </p:nvSpPr>
        <p:spPr>
          <a:xfrm>
            <a:off x="5220072" y="2636912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6948264" y="46531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latin typeface="+mn-lt"/>
              </a:rPr>
              <a:t>Decision by Bureau as soon as possible</a:t>
            </a:r>
            <a:endParaRPr lang="en-ZA" sz="1600" dirty="0">
              <a:latin typeface="+mn-lt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92080" y="4509120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6732240" y="249289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latin typeface="+mn-lt"/>
              </a:rPr>
              <a:t>Decision by Committee in</a:t>
            </a:r>
            <a:br>
              <a:rPr lang="en-ZA" sz="1600" dirty="0" smtClean="0">
                <a:latin typeface="+mn-lt"/>
              </a:rPr>
            </a:br>
            <a:r>
              <a:rPr lang="en-ZA" sz="1600" dirty="0" smtClean="0">
                <a:latin typeface="+mn-lt"/>
              </a:rPr>
              <a:t>November (Year 2)</a:t>
            </a:r>
          </a:p>
        </p:txBody>
      </p:sp>
      <p:sp>
        <p:nvSpPr>
          <p:cNvPr id="24" name="Right Arrow 23"/>
          <p:cNvSpPr/>
          <p:nvPr/>
        </p:nvSpPr>
        <p:spPr>
          <a:xfrm rot="1260000">
            <a:off x="2287163" y="3706051"/>
            <a:ext cx="1381384" cy="407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2339752" y="2636912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318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In this presentation…</vt:lpstr>
      <vt:lpstr>The ICH Fund’s sources</vt:lpstr>
      <vt:lpstr>Aims of International Assistance</vt:lpstr>
      <vt:lpstr>Funding available for</vt:lpstr>
      <vt:lpstr>Safeguarding traditional Somali performing arts</vt:lpstr>
      <vt:lpstr>Three requests approved by Committee (2009)</vt:lpstr>
      <vt:lpstr>Making an application: forms</vt:lpstr>
      <vt:lpstr>Making an application: timetable</vt:lpstr>
      <vt:lpstr>Evaluation criteria include</vt:lpstr>
      <vt:lpstr>Priority for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343</cp:revision>
  <dcterms:created xsi:type="dcterms:W3CDTF">2005-02-22T14:41:20Z</dcterms:created>
  <dcterms:modified xsi:type="dcterms:W3CDTF">2010-12-14T21:52:27Z</dcterms:modified>
</cp:coreProperties>
</file>